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9" r:id="rId4"/>
    <p:sldId id="260" r:id="rId5"/>
    <p:sldId id="262" r:id="rId6"/>
    <p:sldId id="261" r:id="rId7"/>
    <p:sldId id="263" r:id="rId8"/>
    <p:sldId id="268" r:id="rId9"/>
    <p:sldId id="264" r:id="rId10"/>
    <p:sldId id="265" r:id="rId11"/>
    <p:sldId id="267" r:id="rId12"/>
    <p:sldId id="266"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A1444-69EC-2CC5-2F1E-D358512C6C17}" v="61" dt="2025-01-19T17:28:50.741"/>
    <p1510:client id="{D42A4044-CD92-2953-DAFD-035B5BD298C9}" v="4" dt="2025-01-19T17:34:57.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2"/>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95862-FAB7-4BFD-BBB0-BB5D83063264}" type="datetimeFigureOut">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803C9-55C1-4196-BA3A-14A115308C4E}" type="slidenum">
              <a:t>‹#›</a:t>
            </a:fld>
            <a:endParaRPr lang="en-US"/>
          </a:p>
        </p:txBody>
      </p:sp>
    </p:spTree>
    <p:extLst>
      <p:ext uri="{BB962C8B-B14F-4D97-AF65-F5344CB8AC3E}">
        <p14:creationId xmlns:p14="http://schemas.microsoft.com/office/powerpoint/2010/main" val="85253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a:t>
            </a:r>
            <a:r>
              <a:rPr lang="en-US" dirty="0" err="1">
                <a:ea typeface="Calibri"/>
                <a:cs typeface="Calibri"/>
              </a:rPr>
              <a:t>stockmixology</a:t>
            </a:r>
            <a:r>
              <a:rPr lang="en-US" dirty="0">
                <a:ea typeface="Calibri"/>
                <a:cs typeface="Calibri"/>
              </a:rPr>
              <a:t>, this guide will walk you through our comparison tool making easier than ever to update your portfolio. </a:t>
            </a:r>
          </a:p>
        </p:txBody>
      </p:sp>
      <p:sp>
        <p:nvSpPr>
          <p:cNvPr id="4" name="Slide Number Placeholder 3"/>
          <p:cNvSpPr>
            <a:spLocks noGrp="1"/>
          </p:cNvSpPr>
          <p:nvPr>
            <p:ph type="sldNum" sz="quarter" idx="5"/>
          </p:nvPr>
        </p:nvSpPr>
        <p:spPr/>
        <p:txBody>
          <a:bodyPr/>
          <a:lstStyle/>
          <a:p>
            <a:fld id="{C79803C9-55C1-4196-BA3A-14A115308C4E}" type="slidenum">
              <a:t>1</a:t>
            </a:fld>
            <a:endParaRPr lang="en-US"/>
          </a:p>
        </p:txBody>
      </p:sp>
    </p:spTree>
    <p:extLst>
      <p:ext uri="{BB962C8B-B14F-4D97-AF65-F5344CB8AC3E}">
        <p14:creationId xmlns:p14="http://schemas.microsoft.com/office/powerpoint/2010/main" val="141226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It simple and involves 3 key steps:</a:t>
            </a:r>
          </a:p>
          <a:p>
            <a:pPr marL="228600" indent="-228600">
              <a:buAutoNum type="arabicPeriod"/>
            </a:pPr>
            <a:r>
              <a:rPr lang="en-US">
                <a:ea typeface="Calibri"/>
                <a:cs typeface="Calibri"/>
              </a:rPr>
              <a:t>We first show you how to sign up to screener</a:t>
            </a:r>
          </a:p>
          <a:p>
            <a:pPr marL="228600" indent="-228600">
              <a:buAutoNum type="arabicPeriod"/>
            </a:pPr>
            <a:r>
              <a:rPr lang="en-US" dirty="0">
                <a:ea typeface="Calibri"/>
                <a:cs typeface="Calibri"/>
              </a:rPr>
              <a:t>Then, we show you how to compare what has change since you last update</a:t>
            </a:r>
          </a:p>
          <a:p>
            <a:pPr marL="228600" indent="-228600">
              <a:buAutoNum type="arabicPeriod"/>
            </a:pPr>
            <a:r>
              <a:rPr lang="en-US" dirty="0">
                <a:ea typeface="Calibri"/>
                <a:cs typeface="Calibri"/>
              </a:rPr>
              <a:t>Finally, we added an archive to create a snapshot of all the times you balanced your portfolio. </a:t>
            </a:r>
          </a:p>
          <a:p>
            <a:pPr marL="228600" indent="-228600">
              <a:buAutoNum type="arabicPeriod"/>
            </a:pPr>
            <a:endParaRPr lang="en-US" dirty="0">
              <a:ea typeface="Calibri"/>
              <a:cs typeface="Calibri"/>
            </a:endParaRPr>
          </a:p>
          <a:p>
            <a:r>
              <a:rPr lang="en-US" dirty="0">
                <a:ea typeface="Calibri"/>
                <a:cs typeface="Calibri"/>
              </a:rPr>
              <a:t>That's it so let's get right to it! </a:t>
            </a:r>
          </a:p>
        </p:txBody>
      </p:sp>
      <p:sp>
        <p:nvSpPr>
          <p:cNvPr id="4" name="Slide Number Placeholder 3"/>
          <p:cNvSpPr>
            <a:spLocks noGrp="1"/>
          </p:cNvSpPr>
          <p:nvPr>
            <p:ph type="sldNum" sz="quarter" idx="5"/>
          </p:nvPr>
        </p:nvSpPr>
        <p:spPr/>
        <p:txBody>
          <a:bodyPr/>
          <a:lstStyle/>
          <a:p>
            <a:fld id="{C79803C9-55C1-4196-BA3A-14A115308C4E}" type="slidenum">
              <a:t>2</a:t>
            </a:fld>
            <a:endParaRPr lang="en-US"/>
          </a:p>
        </p:txBody>
      </p:sp>
    </p:spTree>
    <p:extLst>
      <p:ext uri="{BB962C8B-B14F-4D97-AF65-F5344CB8AC3E}">
        <p14:creationId xmlns:p14="http://schemas.microsoft.com/office/powerpoint/2010/main" val="426914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Once you’ve logged in, you'll have the option to subscribe to any screener hosted on our page.</a:t>
            </a:r>
          </a:p>
          <a:p>
            <a:r>
              <a:rPr lang="en-US" dirty="0">
                <a:ea typeface="Calibri"/>
                <a:cs typeface="Calibri"/>
              </a:rPr>
              <a:t>By subscribing, the screener is saved to your profile with all of the stocks listed on the date you subscribe. You can see on the screen the </a:t>
            </a:r>
            <a:r>
              <a:rPr lang="en-US" dirty="0" err="1">
                <a:ea typeface="Calibri"/>
                <a:cs typeface="Calibri"/>
              </a:rPr>
              <a:t>pararemeters</a:t>
            </a:r>
            <a:r>
              <a:rPr lang="en-US" dirty="0">
                <a:ea typeface="Calibri"/>
                <a:cs typeface="Calibri"/>
              </a:rPr>
              <a:t> that will be saved. Our system will create a snapshot each time you subscribe and rebalance your portfolio.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79803C9-55C1-4196-BA3A-14A115308C4E}" type="slidenum">
              <a:rPr lang="en-US"/>
              <a:t>3</a:t>
            </a:fld>
            <a:endParaRPr lang="en-US"/>
          </a:p>
        </p:txBody>
      </p:sp>
    </p:spTree>
    <p:extLst>
      <p:ext uri="{BB962C8B-B14F-4D97-AF65-F5344CB8AC3E}">
        <p14:creationId xmlns:p14="http://schemas.microsoft.com/office/powerpoint/2010/main" val="375259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to make it easier for you to remember when it's time to revisit your strategy, we added a new feature that automatically integrate with your calendar of choice. </a:t>
            </a:r>
          </a:p>
          <a:p>
            <a:endParaRPr lang="en-US" dirty="0">
              <a:ea typeface="Calibri"/>
              <a:cs typeface="Calibri"/>
            </a:endParaRPr>
          </a:p>
          <a:p>
            <a:r>
              <a:rPr lang="en-US" dirty="0">
                <a:ea typeface="Calibri"/>
                <a:cs typeface="Calibri"/>
              </a:rPr>
              <a:t>This will have a default time and template name. We suggest naming according to your strategy of choice to make it easier to remember. The default time is 90 days and a healthy balance that minimizes how much time you spent on this stuff. </a:t>
            </a:r>
          </a:p>
        </p:txBody>
      </p:sp>
      <p:sp>
        <p:nvSpPr>
          <p:cNvPr id="4" name="Slide Number Placeholder 3"/>
          <p:cNvSpPr>
            <a:spLocks noGrp="1"/>
          </p:cNvSpPr>
          <p:nvPr>
            <p:ph type="sldNum" sz="quarter" idx="5"/>
          </p:nvPr>
        </p:nvSpPr>
        <p:spPr/>
        <p:txBody>
          <a:bodyPr/>
          <a:lstStyle/>
          <a:p>
            <a:fld id="{C79803C9-55C1-4196-BA3A-14A115308C4E}" type="slidenum">
              <a:rPr lang="en-US"/>
              <a:t>4</a:t>
            </a:fld>
            <a:endParaRPr lang="en-US"/>
          </a:p>
        </p:txBody>
      </p:sp>
    </p:spTree>
    <p:extLst>
      <p:ext uri="{BB962C8B-B14F-4D97-AF65-F5344CB8AC3E}">
        <p14:creationId xmlns:p14="http://schemas.microsoft.com/office/powerpoint/2010/main" val="309634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1E1B-B217-21DA-7DF9-7698261E3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44E12A-62DC-5498-24D8-7FCA93853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47DBC3-5B25-A54D-8EAE-EB52D9D4012E}"/>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5" name="Footer Placeholder 4">
            <a:extLst>
              <a:ext uri="{FF2B5EF4-FFF2-40B4-BE49-F238E27FC236}">
                <a16:creationId xmlns:a16="http://schemas.microsoft.com/office/drawing/2014/main" id="{427D625C-D7F7-BCA7-FCD1-5571929F7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99E65-1E99-D35A-D377-515BBD10FC0C}"/>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28375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C6F5-24C9-AE1C-81AD-73C8090FEE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68AF28-4ADA-842A-D8BF-03F1D9B62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D07-97A7-9757-45B7-D556D5E7FC2E}"/>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5" name="Footer Placeholder 4">
            <a:extLst>
              <a:ext uri="{FF2B5EF4-FFF2-40B4-BE49-F238E27FC236}">
                <a16:creationId xmlns:a16="http://schemas.microsoft.com/office/drawing/2014/main" id="{AC00C83B-1B49-C7D6-AA70-EB5E686EF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FF903-DA6C-3EAF-EA89-F0939ECAAF4C}"/>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300254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2983C6-FCE7-D5DF-117B-000A727564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D6C6B0-FB8A-8487-C53A-6BC213BA5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88F13-6831-98FE-B558-E7C22B4EDF1B}"/>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5" name="Footer Placeholder 4">
            <a:extLst>
              <a:ext uri="{FF2B5EF4-FFF2-40B4-BE49-F238E27FC236}">
                <a16:creationId xmlns:a16="http://schemas.microsoft.com/office/drawing/2014/main" id="{A03241DC-E02E-FE38-4020-8AF89E2F5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C7C67-0859-8EAF-FF0E-D58EF5D6B791}"/>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313395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93E7-AEBC-EA7C-FCBF-576334976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80A2C-1770-2B58-ED72-865B80BA9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5742B-3775-1B1E-FA04-1C786A8D9616}"/>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5" name="Footer Placeholder 4">
            <a:extLst>
              <a:ext uri="{FF2B5EF4-FFF2-40B4-BE49-F238E27FC236}">
                <a16:creationId xmlns:a16="http://schemas.microsoft.com/office/drawing/2014/main" id="{6C14C7E0-7505-886B-7DA5-CD0F716E3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58FAF-5226-7195-2BCA-F1E8A27A1D59}"/>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283762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DAB8-39C2-617E-73FB-34C5F06D94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B10FF6-CAAA-C9BF-2251-FB6EA70A48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577B08-E25F-6C13-6503-EEDCA59076C6}"/>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5" name="Footer Placeholder 4">
            <a:extLst>
              <a:ext uri="{FF2B5EF4-FFF2-40B4-BE49-F238E27FC236}">
                <a16:creationId xmlns:a16="http://schemas.microsoft.com/office/drawing/2014/main" id="{12FBA81B-BC50-ECBC-4F73-F6F723D89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274B-ECFE-F441-4D12-EE90A029A987}"/>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335181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6432-5B45-4786-E1AC-0279E0575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25E8D0-CED7-2DD6-68CF-B9BE1F22BA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94CFE-F564-E815-A5DE-B0F5D5616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A1A5E4-08F7-E3BB-BE73-AF208B440749}"/>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6" name="Footer Placeholder 5">
            <a:extLst>
              <a:ext uri="{FF2B5EF4-FFF2-40B4-BE49-F238E27FC236}">
                <a16:creationId xmlns:a16="http://schemas.microsoft.com/office/drawing/2014/main" id="{5D81B840-39A1-00B3-8C00-43DE1AF76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43062-F69A-D317-4774-420262300A13}"/>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37608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5990-B6CB-CE23-E2BA-F38049301F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16272E-ECC8-2475-8C6A-436F9B2BB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49F1AF-F8A1-D236-903E-C01E7EE45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1C5FA2-78FE-2A65-E2B9-E1AB2E6C6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3DF58-2D4A-D652-4C7F-29E87EE43C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727EE-77A7-12C6-5637-72F2D9450738}"/>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8" name="Footer Placeholder 7">
            <a:extLst>
              <a:ext uri="{FF2B5EF4-FFF2-40B4-BE49-F238E27FC236}">
                <a16:creationId xmlns:a16="http://schemas.microsoft.com/office/drawing/2014/main" id="{52152437-AA76-9BB9-D923-3845D431A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24C9B-9CC8-57E7-4E7D-B22E3224DC65}"/>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128547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B8DE-07B8-C870-A47C-EA33333DD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D18E1B-E865-550A-537C-A9E68986C4B1}"/>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4" name="Footer Placeholder 3">
            <a:extLst>
              <a:ext uri="{FF2B5EF4-FFF2-40B4-BE49-F238E27FC236}">
                <a16:creationId xmlns:a16="http://schemas.microsoft.com/office/drawing/2014/main" id="{9BD5019A-F8CC-76FE-C4CB-CD8A3E6161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4B14C3-E30D-2C7F-F586-E36D5F239D31}"/>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392765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C9794-C138-5D88-1045-9D6A8318FEA2}"/>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3" name="Footer Placeholder 2">
            <a:extLst>
              <a:ext uri="{FF2B5EF4-FFF2-40B4-BE49-F238E27FC236}">
                <a16:creationId xmlns:a16="http://schemas.microsoft.com/office/drawing/2014/main" id="{1E36CAE7-F26E-E301-D5BF-12880F3A3A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110A1-AFD7-ED05-54F4-84CB1AF35136}"/>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306311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185C-1DDE-60CB-4C90-3CA16539F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6333F-4C8D-627C-9D8B-B27EA2CF4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27CB8-8911-741F-162A-F7A11C770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7A9F5-ACBD-F59E-05A7-9942401E618F}"/>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6" name="Footer Placeholder 5">
            <a:extLst>
              <a:ext uri="{FF2B5EF4-FFF2-40B4-BE49-F238E27FC236}">
                <a16:creationId xmlns:a16="http://schemas.microsoft.com/office/drawing/2014/main" id="{8B1319D0-100D-7B27-1193-ED3E2BBB2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6C7E0-385B-3873-8D39-28AF498010FB}"/>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209659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6316-5079-BB75-53BE-53F34B14C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2E657-479E-49BE-B241-514A7B5CB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7A90C7-449B-94AD-90BF-90B198236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036C1-5657-73E5-CEDF-9001C3C8DF6D}"/>
              </a:ext>
            </a:extLst>
          </p:cNvPr>
          <p:cNvSpPr>
            <a:spLocks noGrp="1"/>
          </p:cNvSpPr>
          <p:nvPr>
            <p:ph type="dt" sz="half" idx="10"/>
          </p:nvPr>
        </p:nvSpPr>
        <p:spPr/>
        <p:txBody>
          <a:bodyPr/>
          <a:lstStyle/>
          <a:p>
            <a:fld id="{DA46DF1A-C314-8E4C-B766-C81988840306}" type="datetimeFigureOut">
              <a:rPr lang="en-US" smtClean="0"/>
              <a:t>1/19/2025</a:t>
            </a:fld>
            <a:endParaRPr lang="en-US"/>
          </a:p>
        </p:txBody>
      </p:sp>
      <p:sp>
        <p:nvSpPr>
          <p:cNvPr id="6" name="Footer Placeholder 5">
            <a:extLst>
              <a:ext uri="{FF2B5EF4-FFF2-40B4-BE49-F238E27FC236}">
                <a16:creationId xmlns:a16="http://schemas.microsoft.com/office/drawing/2014/main" id="{3C77B73D-6788-DC9A-ED11-8AACEC717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BDD5A-C602-42B3-6C35-0AF06AA4A185}"/>
              </a:ext>
            </a:extLst>
          </p:cNvPr>
          <p:cNvSpPr>
            <a:spLocks noGrp="1"/>
          </p:cNvSpPr>
          <p:nvPr>
            <p:ph type="sldNum" sz="quarter" idx="12"/>
          </p:nvPr>
        </p:nvSpPr>
        <p:spPr/>
        <p:txBody>
          <a:bodyPr/>
          <a:lstStyle/>
          <a:p>
            <a:fld id="{56BA870C-E5BB-5C42-82DE-9515C4A00782}" type="slidenum">
              <a:rPr lang="en-US" smtClean="0"/>
              <a:t>‹#›</a:t>
            </a:fld>
            <a:endParaRPr lang="en-US"/>
          </a:p>
        </p:txBody>
      </p:sp>
    </p:spTree>
    <p:extLst>
      <p:ext uri="{BB962C8B-B14F-4D97-AF65-F5344CB8AC3E}">
        <p14:creationId xmlns:p14="http://schemas.microsoft.com/office/powerpoint/2010/main" val="236202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B17D2-B54F-1287-CD9B-A6392C288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2DC6D5-1BD4-A79C-48ED-02F77EA52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5343B-48DC-7C0F-29F5-E48560FA9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46DF1A-C314-8E4C-B766-C81988840306}" type="datetimeFigureOut">
              <a:rPr lang="en-US" smtClean="0"/>
              <a:t>1/19/2025</a:t>
            </a:fld>
            <a:endParaRPr lang="en-US"/>
          </a:p>
        </p:txBody>
      </p:sp>
      <p:sp>
        <p:nvSpPr>
          <p:cNvPr id="5" name="Footer Placeholder 4">
            <a:extLst>
              <a:ext uri="{FF2B5EF4-FFF2-40B4-BE49-F238E27FC236}">
                <a16:creationId xmlns:a16="http://schemas.microsoft.com/office/drawing/2014/main" id="{00C67470-7C68-57FF-7E89-111D5884EF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82A1DB-24EE-BDD4-AFE1-FFDEB4810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BA870C-E5BB-5C42-82DE-9515C4A00782}" type="slidenum">
              <a:rPr lang="en-US" smtClean="0"/>
              <a:t>‹#›</a:t>
            </a:fld>
            <a:endParaRPr lang="en-US"/>
          </a:p>
        </p:txBody>
      </p:sp>
    </p:spTree>
    <p:extLst>
      <p:ext uri="{BB962C8B-B14F-4D97-AF65-F5344CB8AC3E}">
        <p14:creationId xmlns:p14="http://schemas.microsoft.com/office/powerpoint/2010/main" val="306170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rank@marcsten.com" TargetMode="External"/><Relationship Id="rId2" Type="http://schemas.openxmlformats.org/officeDocument/2006/relationships/hyperlink" Target="mailto:luke@marcsten.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FE8CA9F-B85B-C0CA-03AC-4255D8313B20}"/>
              </a:ext>
            </a:extLst>
          </p:cNvPr>
          <p:cNvSpPr>
            <a:spLocks noGrp="1"/>
          </p:cNvSpPr>
          <p:nvPr>
            <p:ph type="subTitle" idx="1"/>
          </p:nvPr>
        </p:nvSpPr>
        <p:spPr>
          <a:xfrm>
            <a:off x="1524000" y="4035792"/>
            <a:ext cx="9144000" cy="1655762"/>
          </a:xfrm>
        </p:spPr>
        <p:txBody>
          <a:bodyPr>
            <a:normAutofit/>
          </a:bodyPr>
          <a:lstStyle/>
          <a:p>
            <a:r>
              <a:rPr lang="en-US" sz="3200" b="1" dirty="0">
                <a:solidFill>
                  <a:srgbClr val="00B0F0"/>
                </a:solidFill>
                <a:latin typeface="+mj-lt"/>
                <a:cs typeface="Sana" pitchFamily="2" charset="-78"/>
              </a:rPr>
              <a:t>Comparison Tool Guide</a:t>
            </a:r>
          </a:p>
        </p:txBody>
      </p:sp>
      <p:pic>
        <p:nvPicPr>
          <p:cNvPr id="5" name="Picture 4" descr="A close-up of a logo&#10;&#10;Description automatically generated">
            <a:extLst>
              <a:ext uri="{FF2B5EF4-FFF2-40B4-BE49-F238E27FC236}">
                <a16:creationId xmlns:a16="http://schemas.microsoft.com/office/drawing/2014/main" id="{8D906AC6-59B8-67CC-8F53-B892448BEC92}"/>
              </a:ext>
            </a:extLst>
          </p:cNvPr>
          <p:cNvPicPr>
            <a:picLocks noChangeAspect="1"/>
          </p:cNvPicPr>
          <p:nvPr/>
        </p:nvPicPr>
        <p:blipFill>
          <a:blip r:embed="rId3"/>
          <a:stretch>
            <a:fillRect/>
          </a:stretch>
        </p:blipFill>
        <p:spPr>
          <a:xfrm>
            <a:off x="2071687" y="1600200"/>
            <a:ext cx="7772400" cy="1759788"/>
          </a:xfrm>
          <a:prstGeom prst="rect">
            <a:avLst/>
          </a:prstGeom>
        </p:spPr>
      </p:pic>
      <p:sp>
        <p:nvSpPr>
          <p:cNvPr id="6" name="Rectangle 5">
            <a:extLst>
              <a:ext uri="{FF2B5EF4-FFF2-40B4-BE49-F238E27FC236}">
                <a16:creationId xmlns:a16="http://schemas.microsoft.com/office/drawing/2014/main" id="{9E052452-D5EC-F372-ACD9-ACCF3FF6E40A}"/>
              </a:ext>
            </a:extLst>
          </p:cNvPr>
          <p:cNvSpPr/>
          <p:nvPr/>
        </p:nvSpPr>
        <p:spPr>
          <a:xfrm>
            <a:off x="4161692" y="1600200"/>
            <a:ext cx="574431" cy="709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28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AD9680-D830-FD82-1A28-02310AD8B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C227F7-367D-6FB0-8409-4D5B3D898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FB6040AC-E945-146C-BD08-02927A4B4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89D136-F081-F242-6669-A3CB15F63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B737C-E0A3-C1B3-AB6D-3BF1C86DB524}"/>
              </a:ext>
            </a:extLst>
          </p:cNvPr>
          <p:cNvSpPr>
            <a:spLocks noGrp="1"/>
          </p:cNvSpPr>
          <p:nvPr>
            <p:ph type="title"/>
          </p:nvPr>
        </p:nvSpPr>
        <p:spPr>
          <a:xfrm>
            <a:off x="7680839" y="2908886"/>
            <a:ext cx="3197660" cy="3125746"/>
          </a:xfrm>
        </p:spPr>
        <p:txBody>
          <a:bodyPr vert="horz" lIns="91440" tIns="45720" rIns="91440" bIns="45720" rtlCol="0" anchor="b">
            <a:noAutofit/>
          </a:bodyPr>
          <a:lstStyle/>
          <a:p>
            <a:r>
              <a:rPr lang="en-US" sz="2400" kern="1200" dirty="0">
                <a:solidFill>
                  <a:schemeClr val="tx1"/>
                </a:solidFill>
                <a:latin typeface="+mj-lt"/>
                <a:ea typeface="+mj-ea"/>
                <a:cs typeface="+mj-cs"/>
              </a:rPr>
              <a:t>Click ‘</a:t>
            </a:r>
            <a:r>
              <a:rPr lang="en-US" sz="2400" b="1" kern="1200" dirty="0">
                <a:solidFill>
                  <a:srgbClr val="00B0F0"/>
                </a:solidFill>
                <a:latin typeface="+mj-lt"/>
                <a:ea typeface="+mj-ea"/>
                <a:cs typeface="+mj-cs"/>
              </a:rPr>
              <a:t>Account</a:t>
            </a:r>
            <a:r>
              <a:rPr lang="en-US" sz="2400" kern="1200" dirty="0">
                <a:solidFill>
                  <a:schemeClr val="tx1"/>
                </a:solidFill>
                <a:latin typeface="+mj-lt"/>
                <a:ea typeface="+mj-ea"/>
                <a:cs typeface="+mj-cs"/>
              </a:rPr>
              <a:t>’ in the top-right of the page to access your profile. </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Here you can see various information about your account. To view the screeners you are subscribed to, scroll down to the bottom of the page. </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pic>
        <p:nvPicPr>
          <p:cNvPr id="5" name="Picture 4" descr="A screenshot of a website&#10;&#10;Description automatically generated">
            <a:extLst>
              <a:ext uri="{FF2B5EF4-FFF2-40B4-BE49-F238E27FC236}">
                <a16:creationId xmlns:a16="http://schemas.microsoft.com/office/drawing/2014/main" id="{5C1870B5-6617-A5A4-F611-E35AFDFFC37E}"/>
              </a:ext>
            </a:extLst>
          </p:cNvPr>
          <p:cNvPicPr>
            <a:picLocks noChangeAspect="1"/>
          </p:cNvPicPr>
          <p:nvPr/>
        </p:nvPicPr>
        <p:blipFill>
          <a:blip r:embed="rId2"/>
          <a:stretch>
            <a:fillRect/>
          </a:stretch>
        </p:blipFill>
        <p:spPr>
          <a:xfrm>
            <a:off x="59962" y="623275"/>
            <a:ext cx="7297437" cy="5664200"/>
          </a:xfrm>
          <a:prstGeom prst="rect">
            <a:avLst/>
          </a:prstGeom>
        </p:spPr>
      </p:pic>
      <p:sp>
        <p:nvSpPr>
          <p:cNvPr id="6" name="Left Arrow 5">
            <a:extLst>
              <a:ext uri="{FF2B5EF4-FFF2-40B4-BE49-F238E27FC236}">
                <a16:creationId xmlns:a16="http://schemas.microsoft.com/office/drawing/2014/main" id="{C4E9FF1D-4510-8C79-E0D5-CDAE5B3541EF}"/>
              </a:ext>
            </a:extLst>
          </p:cNvPr>
          <p:cNvSpPr/>
          <p:nvPr/>
        </p:nvSpPr>
        <p:spPr>
          <a:xfrm rot="6883319">
            <a:off x="5975620" y="1860459"/>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Left Arrow 6">
            <a:extLst>
              <a:ext uri="{FF2B5EF4-FFF2-40B4-BE49-F238E27FC236}">
                <a16:creationId xmlns:a16="http://schemas.microsoft.com/office/drawing/2014/main" id="{379B2883-88E8-AC7C-45F0-204ACD337213}"/>
              </a:ext>
            </a:extLst>
          </p:cNvPr>
          <p:cNvSpPr/>
          <p:nvPr/>
        </p:nvSpPr>
        <p:spPr>
          <a:xfrm rot="16200000">
            <a:off x="3138103" y="5693051"/>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scroll</a:t>
            </a:r>
          </a:p>
        </p:txBody>
      </p:sp>
      <p:sp>
        <p:nvSpPr>
          <p:cNvPr id="8" name="Rectangle 7">
            <a:extLst>
              <a:ext uri="{FF2B5EF4-FFF2-40B4-BE49-F238E27FC236}">
                <a16:creationId xmlns:a16="http://schemas.microsoft.com/office/drawing/2014/main" id="{BE3AE37D-B92B-BDAF-542B-4FC4EFCF06C6}"/>
              </a:ext>
            </a:extLst>
          </p:cNvPr>
          <p:cNvSpPr/>
          <p:nvPr/>
        </p:nvSpPr>
        <p:spPr>
          <a:xfrm>
            <a:off x="1418492" y="4607169"/>
            <a:ext cx="808893" cy="32889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FAADB6-35C4-5BD1-3388-0D4851728B1A}"/>
              </a:ext>
            </a:extLst>
          </p:cNvPr>
          <p:cNvSpPr/>
          <p:nvPr/>
        </p:nvSpPr>
        <p:spPr>
          <a:xfrm>
            <a:off x="797685" y="5002498"/>
            <a:ext cx="515816" cy="152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4B61F6-9636-7C0A-4BB9-9B73C0EF7105}"/>
              </a:ext>
            </a:extLst>
          </p:cNvPr>
          <p:cNvSpPr/>
          <p:nvPr/>
        </p:nvSpPr>
        <p:spPr>
          <a:xfrm>
            <a:off x="645174" y="5260297"/>
            <a:ext cx="808892" cy="152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37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C3A5D1-96F2-B36C-74FB-3D7ED51CBAA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4C1142-4F02-EF12-86A1-DF758715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787CD2C-FCC4-631A-8777-0F43ED209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ADF153A-C78B-07D9-F07D-1FF836A76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40CDE-FE01-0509-1289-4E44A22CDC85}"/>
              </a:ext>
            </a:extLst>
          </p:cNvPr>
          <p:cNvSpPr>
            <a:spLocks noGrp="1"/>
          </p:cNvSpPr>
          <p:nvPr>
            <p:ph type="title"/>
          </p:nvPr>
        </p:nvSpPr>
        <p:spPr>
          <a:xfrm>
            <a:off x="7534652" y="2908885"/>
            <a:ext cx="4012173" cy="3322271"/>
          </a:xfrm>
        </p:spPr>
        <p:txBody>
          <a:bodyPr vert="horz" lIns="91440" tIns="45720" rIns="91440" bIns="45720" rtlCol="0" anchor="b">
            <a:noAutofit/>
          </a:bodyPr>
          <a:lstStyle/>
          <a:p>
            <a:r>
              <a:rPr lang="en-US" sz="1470" kern="1200" dirty="0">
                <a:solidFill>
                  <a:schemeClr val="tx1"/>
                </a:solidFill>
                <a:latin typeface="+mj-lt"/>
                <a:ea typeface="+mj-ea"/>
                <a:cs typeface="+mj-cs"/>
              </a:rPr>
              <a:t>Under </a:t>
            </a:r>
            <a:r>
              <a:rPr lang="en-US" sz="1470" b="1" kern="1200" dirty="0">
                <a:solidFill>
                  <a:schemeClr val="tx1"/>
                </a:solidFill>
                <a:latin typeface="+mj-lt"/>
                <a:ea typeface="+mj-ea"/>
                <a:cs typeface="+mj-cs"/>
              </a:rPr>
              <a:t>My Screeners</a:t>
            </a:r>
            <a:r>
              <a:rPr lang="en-US" sz="1470" kern="1200" dirty="0">
                <a:solidFill>
                  <a:schemeClr val="tx1"/>
                </a:solidFill>
                <a:latin typeface="+mj-lt"/>
                <a:ea typeface="+mj-ea"/>
                <a:cs typeface="+mj-cs"/>
              </a:rPr>
              <a:t>, you will see all screeners you are subscribed to. There are five columns with information about each subscription. </a:t>
            </a:r>
            <a:br>
              <a:rPr lang="en-US" sz="1470" kern="1200" dirty="0">
                <a:solidFill>
                  <a:schemeClr val="tx1"/>
                </a:solidFill>
                <a:latin typeface="+mj-lt"/>
                <a:ea typeface="+mj-ea"/>
                <a:cs typeface="+mj-cs"/>
              </a:rPr>
            </a:br>
            <a:br>
              <a:rPr lang="en-US" sz="1470" kern="1200" dirty="0">
                <a:solidFill>
                  <a:schemeClr val="tx1"/>
                </a:solidFill>
                <a:latin typeface="+mj-lt"/>
                <a:ea typeface="+mj-ea"/>
                <a:cs typeface="+mj-cs"/>
              </a:rPr>
            </a:br>
            <a:r>
              <a:rPr lang="en-US" sz="1470" kern="1200" dirty="0">
                <a:solidFill>
                  <a:schemeClr val="tx1"/>
                </a:solidFill>
                <a:latin typeface="+mj-lt"/>
                <a:ea typeface="+mj-ea"/>
                <a:cs typeface="+mj-cs"/>
              </a:rPr>
              <a:t>   </a:t>
            </a:r>
            <a:r>
              <a:rPr lang="en-US" sz="1470" dirty="0"/>
              <a:t>- </a:t>
            </a:r>
            <a:r>
              <a:rPr lang="en-US" sz="1470" b="1" dirty="0"/>
              <a:t>Name</a:t>
            </a:r>
            <a:r>
              <a:rPr lang="en-US" sz="1470" dirty="0"/>
              <a:t>: screener name</a:t>
            </a:r>
            <a:br>
              <a:rPr lang="en-US" sz="1470" dirty="0"/>
            </a:br>
            <a:br>
              <a:rPr lang="en-US" sz="1470" dirty="0"/>
            </a:br>
            <a:r>
              <a:rPr lang="en-US" sz="1470" dirty="0"/>
              <a:t>   - </a:t>
            </a:r>
            <a:r>
              <a:rPr lang="en-US" sz="1470" b="1" dirty="0"/>
              <a:t>Status</a:t>
            </a:r>
            <a:r>
              <a:rPr lang="en-US" sz="1470" dirty="0"/>
              <a:t>: subscription status </a:t>
            </a:r>
            <a:br>
              <a:rPr lang="en-US" sz="1470" dirty="0"/>
            </a:br>
            <a:br>
              <a:rPr lang="en-US" sz="1470" dirty="0"/>
            </a:br>
            <a:r>
              <a:rPr lang="en-US" sz="1470" dirty="0"/>
              <a:t>   - </a:t>
            </a:r>
            <a:r>
              <a:rPr lang="en-US" sz="1470" b="1" dirty="0"/>
              <a:t>Start</a:t>
            </a:r>
            <a:r>
              <a:rPr lang="en-US" sz="1470" dirty="0"/>
              <a:t>: when you originally started your subscription to that screener</a:t>
            </a:r>
            <a:br>
              <a:rPr lang="en-US" sz="1470" dirty="0"/>
            </a:br>
            <a:br>
              <a:rPr lang="en-US" sz="1470" dirty="0"/>
            </a:br>
            <a:r>
              <a:rPr lang="en-US" sz="1470" dirty="0"/>
              <a:t>   - </a:t>
            </a:r>
            <a:r>
              <a:rPr lang="en-US" sz="1470" b="1" dirty="0"/>
              <a:t>Rebalance</a:t>
            </a:r>
            <a:r>
              <a:rPr lang="en-US" sz="1470" dirty="0"/>
              <a:t> </a:t>
            </a:r>
            <a:r>
              <a:rPr lang="en-US" sz="1470" b="1" dirty="0"/>
              <a:t>Date</a:t>
            </a:r>
            <a:r>
              <a:rPr lang="en-US" sz="1470" dirty="0"/>
              <a:t>: when you most recently rebalanced, as determined by when you clicked ‘</a:t>
            </a:r>
            <a:r>
              <a:rPr lang="en-US" sz="1470" b="1" dirty="0">
                <a:solidFill>
                  <a:srgbClr val="00B0F0"/>
                </a:solidFill>
              </a:rPr>
              <a:t>Add new screener to my archive</a:t>
            </a:r>
            <a:r>
              <a:rPr lang="en-US" sz="1470" dirty="0"/>
              <a:t>’ on the comparison page. </a:t>
            </a:r>
            <a:br>
              <a:rPr lang="en-US" sz="1470" dirty="0"/>
            </a:br>
            <a:br>
              <a:rPr lang="en-US" sz="1470" dirty="0"/>
            </a:br>
            <a:r>
              <a:rPr lang="en-US" sz="1470" dirty="0"/>
              <a:t>   - </a:t>
            </a:r>
            <a:r>
              <a:rPr lang="en-US" sz="1470" b="1" dirty="0"/>
              <a:t>Action</a:t>
            </a:r>
            <a:r>
              <a:rPr lang="en-US" sz="1470" dirty="0"/>
              <a:t>: You may re-subscribe or enter the comparison feature from here. </a:t>
            </a:r>
            <a:br>
              <a:rPr lang="en-US" sz="1470" dirty="0"/>
            </a:br>
            <a:r>
              <a:rPr lang="en-US" sz="1470" dirty="0"/>
              <a:t>Also, ‘</a:t>
            </a:r>
            <a:r>
              <a:rPr lang="en-US" sz="1470" b="1" dirty="0">
                <a:solidFill>
                  <a:srgbClr val="00B0F0"/>
                </a:solidFill>
              </a:rPr>
              <a:t>View All</a:t>
            </a:r>
            <a:r>
              <a:rPr lang="en-US" sz="1470" dirty="0"/>
              <a:t>’ will take you to all previously archived screener results. </a:t>
            </a:r>
            <a:br>
              <a:rPr lang="en-US" sz="1470" dirty="0"/>
            </a:br>
            <a:r>
              <a:rPr lang="en-US" sz="1470" dirty="0"/>
              <a:t>That is where we will head next…</a:t>
            </a:r>
            <a:br>
              <a:rPr lang="en-US" sz="1470" dirty="0"/>
            </a:br>
            <a:br>
              <a:rPr lang="en-US" sz="1470" dirty="0"/>
            </a:br>
            <a:r>
              <a:rPr lang="en-US" sz="1470" dirty="0"/>
              <a:t>(</a:t>
            </a:r>
            <a:r>
              <a:rPr lang="en-US" sz="1470" u="sng" dirty="0"/>
              <a:t>NOTE</a:t>
            </a:r>
            <a:r>
              <a:rPr lang="en-US" sz="1470" dirty="0"/>
              <a:t>: due to demonstration purposes, our Start and Rebalance Dates are the same. Yours, by default, will differ by 90 days, then 180, 270, etc. for quarterly rebalancing)</a:t>
            </a:r>
            <a:br>
              <a:rPr lang="en-US" sz="1470" kern="1200" dirty="0">
                <a:solidFill>
                  <a:schemeClr val="tx1"/>
                </a:solidFill>
                <a:latin typeface="+mj-lt"/>
                <a:ea typeface="+mj-ea"/>
                <a:cs typeface="+mj-cs"/>
              </a:rPr>
            </a:br>
            <a:endParaRPr lang="en-US" sz="1470" kern="1200" dirty="0">
              <a:solidFill>
                <a:schemeClr val="tx1"/>
              </a:solidFill>
              <a:latin typeface="+mj-lt"/>
              <a:ea typeface="+mj-ea"/>
              <a:cs typeface="+mj-cs"/>
            </a:endParaRPr>
          </a:p>
        </p:txBody>
      </p:sp>
      <p:pic>
        <p:nvPicPr>
          <p:cNvPr id="15" name="Picture 14" descr="A screenshot of a computer&#10;&#10;Description automatically generated">
            <a:extLst>
              <a:ext uri="{FF2B5EF4-FFF2-40B4-BE49-F238E27FC236}">
                <a16:creationId xmlns:a16="http://schemas.microsoft.com/office/drawing/2014/main" id="{EA632B55-92CC-72F4-7385-23B462BB6107}"/>
              </a:ext>
            </a:extLst>
          </p:cNvPr>
          <p:cNvPicPr>
            <a:picLocks noChangeAspect="1"/>
          </p:cNvPicPr>
          <p:nvPr/>
        </p:nvPicPr>
        <p:blipFill>
          <a:blip r:embed="rId2"/>
          <a:stretch>
            <a:fillRect/>
          </a:stretch>
        </p:blipFill>
        <p:spPr>
          <a:xfrm>
            <a:off x="90677" y="495316"/>
            <a:ext cx="7353300" cy="5283200"/>
          </a:xfrm>
          <a:prstGeom prst="rect">
            <a:avLst/>
          </a:prstGeom>
        </p:spPr>
      </p:pic>
      <p:sp>
        <p:nvSpPr>
          <p:cNvPr id="7" name="Left Arrow 6">
            <a:extLst>
              <a:ext uri="{FF2B5EF4-FFF2-40B4-BE49-F238E27FC236}">
                <a16:creationId xmlns:a16="http://schemas.microsoft.com/office/drawing/2014/main" id="{EEF386B5-269F-33A6-DFE7-5CCA4FCC24E0}"/>
              </a:ext>
            </a:extLst>
          </p:cNvPr>
          <p:cNvSpPr/>
          <p:nvPr/>
        </p:nvSpPr>
        <p:spPr>
          <a:xfrm rot="5400000">
            <a:off x="5303914" y="3800964"/>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54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392DAD-89EA-E08C-D96D-29B69FE255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2FD815-EDEF-DB5C-D5A3-3EF2C57CC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AEC10645-DABB-ED34-E3A0-CA7462B24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722F21-FD67-5D80-C5FB-E55B49179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D466A4-B37C-598D-223D-484F2E0F1563}"/>
              </a:ext>
            </a:extLst>
          </p:cNvPr>
          <p:cNvSpPr>
            <a:spLocks noGrp="1"/>
          </p:cNvSpPr>
          <p:nvPr>
            <p:ph type="title"/>
          </p:nvPr>
        </p:nvSpPr>
        <p:spPr>
          <a:xfrm>
            <a:off x="7680839" y="2908886"/>
            <a:ext cx="3432638" cy="3125746"/>
          </a:xfrm>
        </p:spPr>
        <p:txBody>
          <a:bodyPr vert="horz" lIns="91440" tIns="45720" rIns="91440" bIns="45720" rtlCol="0" anchor="b">
            <a:noAutofit/>
          </a:bodyPr>
          <a:lstStyle/>
          <a:p>
            <a:r>
              <a:rPr lang="en-US" sz="2000" kern="1200" dirty="0">
                <a:solidFill>
                  <a:schemeClr val="tx1"/>
                </a:solidFill>
                <a:latin typeface="+mj-lt"/>
                <a:ea typeface="+mj-ea"/>
                <a:cs typeface="+mj-cs"/>
              </a:rPr>
              <a:t>Here is an example of how all your archived screener results will store to your profile. This helps to document your trades.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In this examp</a:t>
            </a:r>
            <a:r>
              <a:rPr lang="en-US" sz="2000" dirty="0"/>
              <a:t>le, the stocks appear the same due to the five-day rebalance period (10/7 then 10/12), but the updated prices were nonetheless archived. </a:t>
            </a:r>
            <a:br>
              <a:rPr lang="en-US" sz="2000" dirty="0"/>
            </a:br>
            <a:br>
              <a:rPr lang="en-US" sz="2000" dirty="0"/>
            </a:br>
            <a:r>
              <a:rPr lang="en-US" sz="2000" dirty="0"/>
              <a:t>Remember, Stock Mixology defaults to 90-day rebalance periods. </a:t>
            </a:r>
            <a:br>
              <a:rPr lang="en-US" sz="2000" dirty="0"/>
            </a:br>
            <a:br>
              <a:rPr lang="en-US" sz="2000" dirty="0"/>
            </a:br>
            <a:r>
              <a:rPr lang="en-US" sz="2000" dirty="0"/>
              <a:t>You may also return to the </a:t>
            </a:r>
            <a:r>
              <a:rPr lang="en-US" sz="2000" b="1" dirty="0"/>
              <a:t>Comparison Tool</a:t>
            </a:r>
            <a:r>
              <a:rPr lang="en-US" sz="2000" dirty="0"/>
              <a:t> feature from this page. </a:t>
            </a:r>
            <a:endParaRPr lang="en-US" sz="2000" kern="1200" dirty="0">
              <a:solidFill>
                <a:schemeClr val="tx1"/>
              </a:solidFill>
              <a:latin typeface="+mj-lt"/>
              <a:ea typeface="+mj-ea"/>
              <a:cs typeface="+mj-cs"/>
            </a:endParaRPr>
          </a:p>
        </p:txBody>
      </p:sp>
      <p:pic>
        <p:nvPicPr>
          <p:cNvPr id="17" name="Picture 16" descr="A screenshot of a computer&#10;&#10;Description automatically generated">
            <a:extLst>
              <a:ext uri="{FF2B5EF4-FFF2-40B4-BE49-F238E27FC236}">
                <a16:creationId xmlns:a16="http://schemas.microsoft.com/office/drawing/2014/main" id="{29678C33-0492-1871-4C10-1CE3DCB9DF04}"/>
              </a:ext>
            </a:extLst>
          </p:cNvPr>
          <p:cNvPicPr>
            <a:picLocks noChangeAspect="1"/>
          </p:cNvPicPr>
          <p:nvPr/>
        </p:nvPicPr>
        <p:blipFill>
          <a:blip r:embed="rId2"/>
          <a:stretch>
            <a:fillRect/>
          </a:stretch>
        </p:blipFill>
        <p:spPr>
          <a:xfrm>
            <a:off x="53222" y="623275"/>
            <a:ext cx="7353300" cy="5283200"/>
          </a:xfrm>
          <a:prstGeom prst="rect">
            <a:avLst/>
          </a:prstGeom>
        </p:spPr>
      </p:pic>
    </p:spTree>
    <p:extLst>
      <p:ext uri="{BB962C8B-B14F-4D97-AF65-F5344CB8AC3E}">
        <p14:creationId xmlns:p14="http://schemas.microsoft.com/office/powerpoint/2010/main" val="387391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933A-F0E1-1DF4-0B47-B65DADF14D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9175CE-187B-022A-AAFB-4BD5D5BADE4C}"/>
              </a:ext>
            </a:extLst>
          </p:cNvPr>
          <p:cNvSpPr>
            <a:spLocks noGrp="1"/>
          </p:cNvSpPr>
          <p:nvPr>
            <p:ph type="subTitle" idx="1"/>
          </p:nvPr>
        </p:nvSpPr>
        <p:spPr>
          <a:xfrm>
            <a:off x="1524000" y="3212123"/>
            <a:ext cx="9144000" cy="3364523"/>
          </a:xfrm>
        </p:spPr>
        <p:txBody>
          <a:bodyPr>
            <a:normAutofit/>
          </a:bodyPr>
          <a:lstStyle/>
          <a:p>
            <a:r>
              <a:rPr lang="en-US" sz="2800" b="1" dirty="0">
                <a:latin typeface="+mj-lt"/>
                <a:cs typeface="Sana" pitchFamily="2" charset="-78"/>
              </a:rPr>
              <a:t>Please reach out to provide feedback or ask questions:</a:t>
            </a:r>
          </a:p>
          <a:p>
            <a:endParaRPr lang="en-US" sz="2800" b="1" dirty="0">
              <a:latin typeface="+mj-lt"/>
              <a:cs typeface="Sana" pitchFamily="2" charset="-78"/>
            </a:endParaRPr>
          </a:p>
          <a:p>
            <a:r>
              <a:rPr lang="en-US" sz="2800" b="1" dirty="0">
                <a:solidFill>
                  <a:srgbClr val="00B0F0"/>
                </a:solidFill>
                <a:latin typeface="+mj-lt"/>
                <a:cs typeface="Sana" pitchFamily="2" charset="-78"/>
              </a:rPr>
              <a:t>Contact Form </a:t>
            </a:r>
            <a:r>
              <a:rPr lang="en-US" sz="2800" dirty="0">
                <a:latin typeface="+mj-lt"/>
                <a:cs typeface="Sana" pitchFamily="2" charset="-78"/>
              </a:rPr>
              <a:t>on website</a:t>
            </a:r>
          </a:p>
          <a:p>
            <a:r>
              <a:rPr lang="en-US" sz="2800" dirty="0">
                <a:latin typeface="+mj-lt"/>
                <a:cs typeface="Sana" pitchFamily="2" charset="-78"/>
              </a:rPr>
              <a:t>or</a:t>
            </a:r>
          </a:p>
          <a:p>
            <a:r>
              <a:rPr lang="en-US" sz="2800" dirty="0">
                <a:latin typeface="+mj-lt"/>
                <a:cs typeface="Sana" pitchFamily="2" charset="-78"/>
              </a:rPr>
              <a:t>Email:</a:t>
            </a:r>
            <a:r>
              <a:rPr lang="en-US" sz="2800" b="1" dirty="0">
                <a:latin typeface="+mj-lt"/>
                <a:cs typeface="Sana" pitchFamily="2" charset="-78"/>
              </a:rPr>
              <a:t> </a:t>
            </a:r>
            <a:r>
              <a:rPr lang="en-US" sz="2800" b="1" dirty="0">
                <a:solidFill>
                  <a:srgbClr val="00B0F0"/>
                </a:solidFill>
                <a:latin typeface="+mj-lt"/>
                <a:cs typeface="Sana" pitchFamily="2" charset="-78"/>
                <a:hlinkClick r:id="rId2">
                  <a:extLst>
                    <a:ext uri="{A12FA001-AC4F-418D-AE19-62706E023703}">
                      <ahyp:hlinkClr xmlns:ahyp="http://schemas.microsoft.com/office/drawing/2018/hyperlinkcolor" val="tx"/>
                    </a:ext>
                  </a:extLst>
                </a:hlinkClick>
              </a:rPr>
              <a:t>luke@marcsten.com</a:t>
            </a:r>
            <a:r>
              <a:rPr lang="en-US" sz="2800" b="1" dirty="0">
                <a:solidFill>
                  <a:srgbClr val="00B0F0"/>
                </a:solidFill>
                <a:latin typeface="+mj-lt"/>
                <a:cs typeface="Sana" pitchFamily="2" charset="-78"/>
              </a:rPr>
              <a:t>,</a:t>
            </a:r>
          </a:p>
          <a:p>
            <a:pPr lvl="1"/>
            <a:r>
              <a:rPr lang="en-US" sz="2800" b="1" dirty="0" err="1">
                <a:solidFill>
                  <a:srgbClr val="00B0F0"/>
                </a:solidFill>
                <a:latin typeface="+mj-lt"/>
                <a:cs typeface="Sana" pitchFamily="2" charset="-78"/>
                <a:hlinkClick r:id="rId3">
                  <a:extLst>
                    <a:ext uri="{A12FA001-AC4F-418D-AE19-62706E023703}">
                      <ahyp:hlinkClr xmlns:ahyp="http://schemas.microsoft.com/office/drawing/2018/hyperlinkcolor" val="tx"/>
                    </a:ext>
                  </a:extLst>
                </a:hlinkClick>
              </a:rPr>
              <a:t>frank@marcsten.co</a:t>
            </a:r>
            <a:r>
              <a:rPr lang="en-US" sz="2800" b="1" dirty="0" err="1">
                <a:solidFill>
                  <a:srgbClr val="00B0F0"/>
                </a:solidFill>
                <a:latin typeface="+mj-lt"/>
                <a:cs typeface="Sana" pitchFamily="2" charset="-78"/>
              </a:rPr>
              <a:t>m</a:t>
            </a:r>
            <a:endParaRPr lang="en-US" sz="2800" b="1" dirty="0">
              <a:solidFill>
                <a:srgbClr val="00B0F0"/>
              </a:solidFill>
              <a:latin typeface="+mj-lt"/>
              <a:cs typeface="Sana" pitchFamily="2" charset="-78"/>
            </a:endParaRPr>
          </a:p>
        </p:txBody>
      </p:sp>
      <p:pic>
        <p:nvPicPr>
          <p:cNvPr id="5" name="Picture 4" descr="A close-up of a logo&#10;&#10;Description automatically generated">
            <a:extLst>
              <a:ext uri="{FF2B5EF4-FFF2-40B4-BE49-F238E27FC236}">
                <a16:creationId xmlns:a16="http://schemas.microsoft.com/office/drawing/2014/main" id="{FF87E1EE-165A-20AF-6E6F-392F3AA54C18}"/>
              </a:ext>
            </a:extLst>
          </p:cNvPr>
          <p:cNvPicPr>
            <a:picLocks noChangeAspect="1"/>
          </p:cNvPicPr>
          <p:nvPr/>
        </p:nvPicPr>
        <p:blipFill>
          <a:blip r:embed="rId4"/>
          <a:stretch>
            <a:fillRect/>
          </a:stretch>
        </p:blipFill>
        <p:spPr>
          <a:xfrm>
            <a:off x="2071687" y="1452335"/>
            <a:ext cx="7772400" cy="1759788"/>
          </a:xfrm>
          <a:prstGeom prst="rect">
            <a:avLst/>
          </a:prstGeom>
        </p:spPr>
      </p:pic>
      <p:sp>
        <p:nvSpPr>
          <p:cNvPr id="6" name="Rectangle 5">
            <a:extLst>
              <a:ext uri="{FF2B5EF4-FFF2-40B4-BE49-F238E27FC236}">
                <a16:creationId xmlns:a16="http://schemas.microsoft.com/office/drawing/2014/main" id="{C95E0932-46AB-A2AA-510F-132960292408}"/>
              </a:ext>
            </a:extLst>
          </p:cNvPr>
          <p:cNvSpPr/>
          <p:nvPr/>
        </p:nvSpPr>
        <p:spPr>
          <a:xfrm>
            <a:off x="4161692" y="1600200"/>
            <a:ext cx="574431" cy="709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16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4477-E1D5-DD18-F314-3BEC787ECBC9}"/>
              </a:ext>
            </a:extLst>
          </p:cNvPr>
          <p:cNvSpPr>
            <a:spLocks noGrp="1"/>
          </p:cNvSpPr>
          <p:nvPr>
            <p:ph type="title"/>
          </p:nvPr>
        </p:nvSpPr>
        <p:spPr/>
        <p:txBody>
          <a:bodyPr/>
          <a:lstStyle/>
          <a:p>
            <a:r>
              <a:rPr lang="en-US" b="1" dirty="0">
                <a:solidFill>
                  <a:srgbClr val="00B0F0"/>
                </a:solidFill>
              </a:rPr>
              <a:t>Comparison Tool Guide Overview</a:t>
            </a:r>
          </a:p>
        </p:txBody>
      </p:sp>
      <p:sp>
        <p:nvSpPr>
          <p:cNvPr id="3" name="Content Placeholder 2">
            <a:extLst>
              <a:ext uri="{FF2B5EF4-FFF2-40B4-BE49-F238E27FC236}">
                <a16:creationId xmlns:a16="http://schemas.microsoft.com/office/drawing/2014/main" id="{3A7B6D7E-568F-1A46-43B3-5DDAEA6A0774}"/>
              </a:ext>
            </a:extLst>
          </p:cNvPr>
          <p:cNvSpPr>
            <a:spLocks noGrp="1"/>
          </p:cNvSpPr>
          <p:nvPr>
            <p:ph idx="1"/>
          </p:nvPr>
        </p:nvSpPr>
        <p:spPr/>
        <p:txBody>
          <a:bodyPr/>
          <a:lstStyle/>
          <a:p>
            <a:pPr marL="514350" indent="-514350">
              <a:buFont typeface="+mj-lt"/>
              <a:buAutoNum type="arabicPeriod"/>
            </a:pPr>
            <a:r>
              <a:rPr lang="en-US" dirty="0"/>
              <a:t>Subscribing to a screener</a:t>
            </a:r>
          </a:p>
          <a:p>
            <a:pPr marL="514350" indent="-514350">
              <a:buFont typeface="+mj-lt"/>
              <a:buAutoNum type="arabicPeriod"/>
            </a:pPr>
            <a:r>
              <a:rPr lang="en-US" dirty="0"/>
              <a:t>Rebalancing: Comparing new screeners to previous ones</a:t>
            </a:r>
          </a:p>
          <a:p>
            <a:pPr marL="514350" indent="-514350">
              <a:buFont typeface="+mj-lt"/>
              <a:buAutoNum type="arabicPeriod"/>
            </a:pPr>
            <a:r>
              <a:rPr lang="en-US" dirty="0"/>
              <a:t>Accessing archived screener results</a:t>
            </a:r>
          </a:p>
        </p:txBody>
      </p:sp>
    </p:spTree>
    <p:extLst>
      <p:ext uri="{BB962C8B-B14F-4D97-AF65-F5344CB8AC3E}">
        <p14:creationId xmlns:p14="http://schemas.microsoft.com/office/powerpoint/2010/main" val="393936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Description automatically generated">
            <a:extLst>
              <a:ext uri="{FF2B5EF4-FFF2-40B4-BE49-F238E27FC236}">
                <a16:creationId xmlns:a16="http://schemas.microsoft.com/office/drawing/2014/main" id="{34959263-9A73-C7C0-F90C-1C1E450E0154}"/>
              </a:ext>
            </a:extLst>
          </p:cNvPr>
          <p:cNvPicPr>
            <a:picLocks noChangeAspect="1"/>
          </p:cNvPicPr>
          <p:nvPr/>
        </p:nvPicPr>
        <p:blipFill>
          <a:blip r:embed="rId3"/>
          <a:stretch>
            <a:fillRect/>
          </a:stretch>
        </p:blipFill>
        <p:spPr>
          <a:xfrm>
            <a:off x="621675" y="676085"/>
            <a:ext cx="6589537" cy="5502262"/>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536AE-986E-B870-15D7-4F1CED6BB2F7}"/>
              </a:ext>
            </a:extLst>
          </p:cNvPr>
          <p:cNvSpPr>
            <a:spLocks noGrp="1"/>
          </p:cNvSpPr>
          <p:nvPr>
            <p:ph type="title"/>
          </p:nvPr>
        </p:nvSpPr>
        <p:spPr>
          <a:xfrm>
            <a:off x="7672577" y="676085"/>
            <a:ext cx="3197660" cy="3125746"/>
          </a:xfrm>
        </p:spPr>
        <p:txBody>
          <a:bodyPr vert="horz" lIns="91440" tIns="45720" rIns="91440" bIns="45720" rtlCol="0" anchor="b">
            <a:normAutofit/>
          </a:bodyPr>
          <a:lstStyle/>
          <a:p>
            <a:r>
              <a:rPr lang="en-US" sz="2400" kern="1200" dirty="0">
                <a:solidFill>
                  <a:schemeClr val="tx1"/>
                </a:solidFill>
                <a:latin typeface="+mj-lt"/>
                <a:ea typeface="+mj-ea"/>
                <a:cs typeface="+mj-cs"/>
              </a:rPr>
              <a:t>Begin by clicking ‘</a:t>
            </a:r>
            <a:r>
              <a:rPr lang="en-US" sz="2400" b="1" kern="1200" dirty="0">
                <a:solidFill>
                  <a:srgbClr val="00B0F0"/>
                </a:solidFill>
                <a:latin typeface="+mj-lt"/>
                <a:ea typeface="+mj-ea"/>
                <a:cs typeface="+mj-cs"/>
              </a:rPr>
              <a:t>Subscribe</a:t>
            </a:r>
            <a:r>
              <a:rPr lang="en-US" sz="2400" kern="1200" dirty="0">
                <a:solidFill>
                  <a:schemeClr val="tx1"/>
                </a:solidFill>
                <a:latin typeface="+mj-lt"/>
                <a:ea typeface="+mj-ea"/>
                <a:cs typeface="+mj-cs"/>
              </a:rPr>
              <a:t>’ on any screener page. </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You must have a Stock Mixology  account to subscribe to a screener. </a:t>
            </a:r>
          </a:p>
        </p:txBody>
      </p:sp>
      <p:sp>
        <p:nvSpPr>
          <p:cNvPr id="6" name="Left Arrow 5">
            <a:extLst>
              <a:ext uri="{FF2B5EF4-FFF2-40B4-BE49-F238E27FC236}">
                <a16:creationId xmlns:a16="http://schemas.microsoft.com/office/drawing/2014/main" id="{BD049606-F3AF-619C-4BBE-57378BA060A1}"/>
              </a:ext>
            </a:extLst>
          </p:cNvPr>
          <p:cNvSpPr/>
          <p:nvPr/>
        </p:nvSpPr>
        <p:spPr>
          <a:xfrm rot="14040419">
            <a:off x="4895386" y="3535204"/>
            <a:ext cx="1143253" cy="724396"/>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2C91341-3C4B-B241-7099-5F584E0E3D82}"/>
              </a:ext>
            </a:extLst>
          </p:cNvPr>
          <p:cNvGrpSpPr/>
          <p:nvPr/>
        </p:nvGrpSpPr>
        <p:grpSpPr>
          <a:xfrm>
            <a:off x="149901" y="229497"/>
            <a:ext cx="3460229" cy="378625"/>
            <a:chOff x="149901" y="229497"/>
            <a:chExt cx="3460229" cy="378625"/>
          </a:xfrm>
        </p:grpSpPr>
        <p:sp>
          <p:nvSpPr>
            <p:cNvPr id="7" name="Rectangle: Rounded Corners 6">
              <a:extLst>
                <a:ext uri="{FF2B5EF4-FFF2-40B4-BE49-F238E27FC236}">
                  <a16:creationId xmlns:a16="http://schemas.microsoft.com/office/drawing/2014/main" id="{9ECEA5E1-22BE-D1CF-2167-99BC6B63637E}"/>
                </a:ext>
              </a:extLst>
            </p:cNvPr>
            <p:cNvSpPr/>
            <p:nvPr/>
          </p:nvSpPr>
          <p:spPr>
            <a:xfrm>
              <a:off x="149901" y="231098"/>
              <a:ext cx="3460229" cy="3372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BFE399-0914-C77B-E3D2-C709777CF18A}"/>
                </a:ext>
              </a:extLst>
            </p:cNvPr>
            <p:cNvSpPr txBox="1"/>
            <p:nvPr/>
          </p:nvSpPr>
          <p:spPr>
            <a:xfrm>
              <a:off x="149901" y="229497"/>
              <a:ext cx="3264581" cy="378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solidFill>
                    <a:schemeClr val="bg1"/>
                  </a:solidFill>
                </a:rPr>
                <a:t>Subscribing to a screener </a:t>
              </a:r>
            </a:p>
          </p:txBody>
        </p:sp>
      </p:grpSp>
    </p:spTree>
    <p:extLst>
      <p:ext uri="{BB962C8B-B14F-4D97-AF65-F5344CB8AC3E}">
        <p14:creationId xmlns:p14="http://schemas.microsoft.com/office/powerpoint/2010/main" val="154837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C590C-C2F1-C5DE-9DC5-49FDB49209E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3EAC34-D1AA-4BC9-08AD-79AE462FF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845F7E8-064E-B216-0EEF-3E0A67A05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D827671-75FE-5160-CD5B-BB215A2C4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91446-2014-EF59-B061-E55084D46C8B}"/>
              </a:ext>
            </a:extLst>
          </p:cNvPr>
          <p:cNvSpPr>
            <a:spLocks noGrp="1"/>
          </p:cNvSpPr>
          <p:nvPr>
            <p:ph type="title"/>
          </p:nvPr>
        </p:nvSpPr>
        <p:spPr>
          <a:xfrm>
            <a:off x="7680839" y="2908886"/>
            <a:ext cx="3197660" cy="3125746"/>
          </a:xfrm>
        </p:spPr>
        <p:txBody>
          <a:bodyPr vert="horz" lIns="91440" tIns="45720" rIns="91440" bIns="45720" rtlCol="0" anchor="b">
            <a:noAutofit/>
          </a:bodyPr>
          <a:lstStyle/>
          <a:p>
            <a:r>
              <a:rPr lang="en-US" sz="2000" kern="1200" dirty="0">
                <a:solidFill>
                  <a:schemeClr val="tx1"/>
                </a:solidFill>
                <a:latin typeface="+mj-lt"/>
                <a:ea typeface="+mj-ea"/>
                <a:cs typeface="+mj-cs"/>
              </a:rPr>
              <a:t>You are now subscribed as of that day’s date.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You may export a reminder to your personal calendar by clicking the available </a:t>
            </a:r>
            <a:r>
              <a:rPr lang="en-US" sz="2000" b="1" kern="1200" dirty="0">
                <a:solidFill>
                  <a:schemeClr val="tx1"/>
                </a:solidFill>
                <a:latin typeface="+mj-lt"/>
                <a:ea typeface="+mj-ea"/>
                <a:cs typeface="+mj-cs"/>
              </a:rPr>
              <a:t>calendar icons</a:t>
            </a:r>
            <a:r>
              <a:rPr lang="en-US" sz="2000" kern="1200" dirty="0">
                <a:solidFill>
                  <a:schemeClr val="tx1"/>
                </a:solidFill>
                <a:latin typeface="+mj-lt"/>
                <a:ea typeface="+mj-ea"/>
                <a:cs typeface="+mj-cs"/>
              </a:rPr>
              <a:t>.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The calendar reminder defaults to 90 days (if using one rebalance per quarter) in most situations. This prompts you to log back in to Stock Mixology next quarter to view the new list of stocks for that particular screener.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You will also receive a confirmation email. </a:t>
            </a:r>
          </a:p>
        </p:txBody>
      </p:sp>
      <p:pic>
        <p:nvPicPr>
          <p:cNvPr id="4" name="Picture 3" descr="A screenshot of a website&#10;&#10;Description automatically generated">
            <a:extLst>
              <a:ext uri="{FF2B5EF4-FFF2-40B4-BE49-F238E27FC236}">
                <a16:creationId xmlns:a16="http://schemas.microsoft.com/office/drawing/2014/main" id="{8548A298-5EF6-EE7D-CD6D-D5579D7A47CC}"/>
              </a:ext>
            </a:extLst>
          </p:cNvPr>
          <p:cNvPicPr>
            <a:picLocks noChangeAspect="1"/>
          </p:cNvPicPr>
          <p:nvPr/>
        </p:nvPicPr>
        <p:blipFill>
          <a:blip r:embed="rId3"/>
          <a:stretch>
            <a:fillRect/>
          </a:stretch>
        </p:blipFill>
        <p:spPr>
          <a:xfrm>
            <a:off x="693942" y="623275"/>
            <a:ext cx="6578600" cy="5499100"/>
          </a:xfrm>
          <a:prstGeom prst="rect">
            <a:avLst/>
          </a:prstGeom>
        </p:spPr>
      </p:pic>
      <p:sp>
        <p:nvSpPr>
          <p:cNvPr id="6" name="Left Arrow 5">
            <a:extLst>
              <a:ext uri="{FF2B5EF4-FFF2-40B4-BE49-F238E27FC236}">
                <a16:creationId xmlns:a16="http://schemas.microsoft.com/office/drawing/2014/main" id="{26442981-6E1D-D351-1958-1751C3C56D74}"/>
              </a:ext>
            </a:extLst>
          </p:cNvPr>
          <p:cNvSpPr/>
          <p:nvPr/>
        </p:nvSpPr>
        <p:spPr>
          <a:xfrm rot="20836580">
            <a:off x="4693712" y="3351887"/>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6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1ED7-63DB-44E3-FA82-CD4CAF2092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E648D72-6AEE-8329-3246-767DA609E98D}"/>
              </a:ext>
            </a:extLst>
          </p:cNvPr>
          <p:cNvSpPr>
            <a:spLocks noGrp="1"/>
          </p:cNvSpPr>
          <p:nvPr>
            <p:ph type="subTitle" idx="1"/>
          </p:nvPr>
        </p:nvSpPr>
        <p:spPr>
          <a:xfrm>
            <a:off x="1524000" y="4035792"/>
            <a:ext cx="9144000" cy="1655762"/>
          </a:xfrm>
        </p:spPr>
        <p:txBody>
          <a:bodyPr>
            <a:normAutofit/>
          </a:bodyPr>
          <a:lstStyle/>
          <a:p>
            <a:r>
              <a:rPr lang="en-US" sz="3600" b="1" dirty="0">
                <a:solidFill>
                  <a:srgbClr val="00B0F0"/>
                </a:solidFill>
                <a:latin typeface="+mj-lt"/>
                <a:cs typeface="Sana" pitchFamily="2" charset="-78"/>
              </a:rPr>
              <a:t>2) Rebalancing: Comparing New Screeners to Previous Ones</a:t>
            </a:r>
          </a:p>
        </p:txBody>
      </p:sp>
      <p:pic>
        <p:nvPicPr>
          <p:cNvPr id="5" name="Picture 4" descr="A close-up of a logo&#10;&#10;Description automatically generated">
            <a:extLst>
              <a:ext uri="{FF2B5EF4-FFF2-40B4-BE49-F238E27FC236}">
                <a16:creationId xmlns:a16="http://schemas.microsoft.com/office/drawing/2014/main" id="{73E15861-6256-2EEB-F4CB-6C7A94F427B4}"/>
              </a:ext>
            </a:extLst>
          </p:cNvPr>
          <p:cNvPicPr>
            <a:picLocks noChangeAspect="1"/>
          </p:cNvPicPr>
          <p:nvPr/>
        </p:nvPicPr>
        <p:blipFill>
          <a:blip r:embed="rId2"/>
          <a:stretch>
            <a:fillRect/>
          </a:stretch>
        </p:blipFill>
        <p:spPr>
          <a:xfrm>
            <a:off x="2071687" y="1600200"/>
            <a:ext cx="7772400" cy="1759788"/>
          </a:xfrm>
          <a:prstGeom prst="rect">
            <a:avLst/>
          </a:prstGeom>
        </p:spPr>
      </p:pic>
      <p:sp>
        <p:nvSpPr>
          <p:cNvPr id="6" name="Rectangle 5">
            <a:extLst>
              <a:ext uri="{FF2B5EF4-FFF2-40B4-BE49-F238E27FC236}">
                <a16:creationId xmlns:a16="http://schemas.microsoft.com/office/drawing/2014/main" id="{23FD97E2-F37B-7FD2-C594-69FA5B64827C}"/>
              </a:ext>
            </a:extLst>
          </p:cNvPr>
          <p:cNvSpPr/>
          <p:nvPr/>
        </p:nvSpPr>
        <p:spPr>
          <a:xfrm>
            <a:off x="4161692" y="1600200"/>
            <a:ext cx="574431" cy="709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84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20A1B5-BDAE-1EE7-D5F0-67EA79FEE25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470A8C-8F76-8876-9F04-5147D881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4C98840-431B-472B-96B0-B2C0CA02F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ACBFE7C-7129-17D5-5250-0B9ADF43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787DC-13AF-ECA3-6FFD-89B2C110B2EC}"/>
              </a:ext>
            </a:extLst>
          </p:cNvPr>
          <p:cNvSpPr>
            <a:spLocks noGrp="1"/>
          </p:cNvSpPr>
          <p:nvPr>
            <p:ph type="title"/>
          </p:nvPr>
        </p:nvSpPr>
        <p:spPr>
          <a:xfrm>
            <a:off x="7680839" y="2908886"/>
            <a:ext cx="3197660" cy="3125746"/>
          </a:xfrm>
        </p:spPr>
        <p:txBody>
          <a:bodyPr vert="horz" lIns="91440" tIns="45720" rIns="91440" bIns="45720" rtlCol="0" anchor="b">
            <a:noAutofit/>
          </a:bodyPr>
          <a:lstStyle/>
          <a:p>
            <a:r>
              <a:rPr lang="en-US" sz="1800" kern="1200" dirty="0">
                <a:solidFill>
                  <a:schemeClr val="tx1"/>
                </a:solidFill>
                <a:latin typeface="+mj-lt"/>
                <a:ea typeface="+mj-ea"/>
                <a:cs typeface="+mj-cs"/>
              </a:rPr>
              <a:t>After hitting ‘</a:t>
            </a:r>
            <a:r>
              <a:rPr lang="en-US" sz="1800" b="1" kern="1200" dirty="0">
                <a:solidFill>
                  <a:srgbClr val="00B0F0"/>
                </a:solidFill>
                <a:latin typeface="+mj-lt"/>
                <a:ea typeface="+mj-ea"/>
                <a:cs typeface="+mj-cs"/>
              </a:rPr>
              <a:t>Subscribe</a:t>
            </a:r>
            <a:r>
              <a:rPr lang="en-US" sz="1800" kern="1200" dirty="0">
                <a:solidFill>
                  <a:schemeClr val="tx1"/>
                </a:solidFill>
                <a:latin typeface="+mj-lt"/>
                <a:ea typeface="+mj-ea"/>
                <a:cs typeface="+mj-cs"/>
              </a:rPr>
              <a:t>’, Stock Mixology assumes that you have taken the buying/selling actions in your own personal brokerage account to follow along with the screener.</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After your quarterly (by default) rebalance period, your calendar reminder should prompt you to return to Stock Mixology. </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Head back to the screener page and initiate the </a:t>
            </a:r>
            <a:r>
              <a:rPr lang="en-US" sz="1800" b="1" kern="1200" dirty="0">
                <a:solidFill>
                  <a:schemeClr val="tx1"/>
                </a:solidFill>
                <a:latin typeface="+mj-lt"/>
                <a:ea typeface="+mj-ea"/>
                <a:cs typeface="+mj-cs"/>
              </a:rPr>
              <a:t>Comparison Tool </a:t>
            </a:r>
            <a:r>
              <a:rPr lang="en-US" sz="1800" kern="1200" dirty="0">
                <a:solidFill>
                  <a:schemeClr val="tx1"/>
                </a:solidFill>
                <a:latin typeface="+mj-lt"/>
                <a:ea typeface="+mj-ea"/>
                <a:cs typeface="+mj-cs"/>
              </a:rPr>
              <a:t>by clicking the ‘</a:t>
            </a:r>
            <a:r>
              <a:rPr lang="en-US" sz="1800" b="1" kern="1200" dirty="0">
                <a:solidFill>
                  <a:srgbClr val="00B0F0"/>
                </a:solidFill>
                <a:latin typeface="+mj-lt"/>
                <a:ea typeface="+mj-ea"/>
                <a:cs typeface="+mj-cs"/>
              </a:rPr>
              <a:t>Compare’</a:t>
            </a:r>
            <a:r>
              <a:rPr lang="en-US" sz="1800" kern="1200" dirty="0">
                <a:solidFill>
                  <a:schemeClr val="tx1"/>
                </a:solidFill>
                <a:latin typeface="+mj-lt"/>
                <a:ea typeface="+mj-ea"/>
                <a:cs typeface="+mj-cs"/>
              </a:rPr>
              <a:t> button. </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If at any point you would like to </a:t>
            </a:r>
            <a:r>
              <a:rPr lang="en-US" sz="1800" b="1" kern="1200" dirty="0">
                <a:solidFill>
                  <a:schemeClr val="tx1"/>
                </a:solidFill>
                <a:latin typeface="+mj-lt"/>
                <a:ea typeface="+mj-ea"/>
                <a:cs typeface="+mj-cs"/>
              </a:rPr>
              <a:t>unsubscribe</a:t>
            </a:r>
            <a:r>
              <a:rPr lang="en-US" sz="1800" kern="1200" dirty="0">
                <a:solidFill>
                  <a:schemeClr val="tx1"/>
                </a:solidFill>
                <a:latin typeface="+mj-lt"/>
                <a:ea typeface="+mj-ea"/>
                <a:cs typeface="+mj-cs"/>
              </a:rPr>
              <a:t> from the screener, the option is available at the bottom. </a:t>
            </a:r>
          </a:p>
        </p:txBody>
      </p:sp>
      <p:pic>
        <p:nvPicPr>
          <p:cNvPr id="5" name="Picture 4" descr="A screenshot of a computer&#10;&#10;Description automatically generated">
            <a:extLst>
              <a:ext uri="{FF2B5EF4-FFF2-40B4-BE49-F238E27FC236}">
                <a16:creationId xmlns:a16="http://schemas.microsoft.com/office/drawing/2014/main" id="{B05A9919-6AB5-CFBD-A7A3-27F00D3E4A32}"/>
              </a:ext>
            </a:extLst>
          </p:cNvPr>
          <p:cNvPicPr>
            <a:picLocks noChangeAspect="1"/>
          </p:cNvPicPr>
          <p:nvPr/>
        </p:nvPicPr>
        <p:blipFill>
          <a:blip r:embed="rId2"/>
          <a:stretch>
            <a:fillRect/>
          </a:stretch>
        </p:blipFill>
        <p:spPr>
          <a:xfrm>
            <a:off x="632613" y="677666"/>
            <a:ext cx="6578600" cy="5499100"/>
          </a:xfrm>
          <a:prstGeom prst="rect">
            <a:avLst/>
          </a:prstGeom>
        </p:spPr>
      </p:pic>
      <p:sp>
        <p:nvSpPr>
          <p:cNvPr id="6" name="Left Arrow 5">
            <a:extLst>
              <a:ext uri="{FF2B5EF4-FFF2-40B4-BE49-F238E27FC236}">
                <a16:creationId xmlns:a16="http://schemas.microsoft.com/office/drawing/2014/main" id="{81CDB1AA-9DA4-8C13-D188-353E1A8EEC50}"/>
              </a:ext>
            </a:extLst>
          </p:cNvPr>
          <p:cNvSpPr/>
          <p:nvPr/>
        </p:nvSpPr>
        <p:spPr>
          <a:xfrm rot="12650359">
            <a:off x="5232974" y="1253455"/>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1F9C9D4A-3701-0EFF-085A-DE9DDFAC31C5}"/>
              </a:ext>
            </a:extLst>
          </p:cNvPr>
          <p:cNvSpPr/>
          <p:nvPr/>
        </p:nvSpPr>
        <p:spPr>
          <a:xfrm>
            <a:off x="1534562" y="5244872"/>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48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62C3D-93FD-C25E-C4AA-7075C1D85D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81FE12-F367-ADAD-1DDB-FE3E6480F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6D16C2A-C267-ED7C-1C72-BCDE774D7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B55035-E548-C874-B6AA-425B53F83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D9855-2DDC-C2E1-FE67-067AF45BCE8F}"/>
              </a:ext>
            </a:extLst>
          </p:cNvPr>
          <p:cNvSpPr>
            <a:spLocks noGrp="1"/>
          </p:cNvSpPr>
          <p:nvPr>
            <p:ph type="title"/>
          </p:nvPr>
        </p:nvSpPr>
        <p:spPr>
          <a:xfrm>
            <a:off x="7680839" y="2908886"/>
            <a:ext cx="3197660" cy="3125746"/>
          </a:xfrm>
        </p:spPr>
        <p:txBody>
          <a:bodyPr vert="horz" lIns="91440" tIns="45720" rIns="91440" bIns="45720" rtlCol="0" anchor="b">
            <a:noAutofit/>
          </a:bodyPr>
          <a:lstStyle/>
          <a:p>
            <a:r>
              <a:rPr lang="en-US" sz="1600" kern="1200" dirty="0">
                <a:solidFill>
                  <a:schemeClr val="tx1"/>
                </a:solidFill>
                <a:latin typeface="+mj-lt"/>
                <a:ea typeface="+mj-ea"/>
                <a:cs typeface="+mj-cs"/>
              </a:rPr>
              <a:t>Upon entering the </a:t>
            </a:r>
            <a:r>
              <a:rPr lang="en-US" sz="1600" b="1" dirty="0"/>
              <a:t>c</a:t>
            </a:r>
            <a:r>
              <a:rPr lang="en-US" sz="1600" b="1" kern="1200" dirty="0">
                <a:solidFill>
                  <a:schemeClr val="tx1"/>
                </a:solidFill>
                <a:latin typeface="+mj-lt"/>
                <a:ea typeface="+mj-ea"/>
                <a:cs typeface="+mj-cs"/>
              </a:rPr>
              <a:t>omparison</a:t>
            </a:r>
            <a:r>
              <a:rPr lang="en-US" sz="1600" kern="1200" dirty="0">
                <a:solidFill>
                  <a:schemeClr val="tx1"/>
                </a:solidFill>
                <a:latin typeface="+mj-lt"/>
                <a:ea typeface="+mj-ea"/>
                <a:cs typeface="+mj-cs"/>
              </a:rPr>
              <a:t> </a:t>
            </a:r>
            <a:r>
              <a:rPr lang="en-US" sz="1600" b="1" kern="1200" dirty="0">
                <a:solidFill>
                  <a:schemeClr val="tx1"/>
                </a:solidFill>
                <a:latin typeface="+mj-lt"/>
                <a:ea typeface="+mj-ea"/>
                <a:cs typeface="+mj-cs"/>
              </a:rPr>
              <a:t>view</a:t>
            </a:r>
            <a:r>
              <a:rPr lang="en-US" sz="1600" kern="1200" dirty="0">
                <a:solidFill>
                  <a:schemeClr val="tx1"/>
                </a:solidFill>
                <a:latin typeface="+mj-lt"/>
                <a:ea typeface="+mj-ea"/>
                <a:cs typeface="+mj-cs"/>
              </a:rPr>
              <a:t>, Stock Mixology will compare our most recent screener results with the screener results from either your original subscription or last rebalance.</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Under the </a:t>
            </a:r>
            <a:r>
              <a:rPr lang="en-US" sz="1600" b="1" kern="1200" dirty="0">
                <a:solidFill>
                  <a:schemeClr val="tx1"/>
                </a:solidFill>
                <a:latin typeface="+mj-lt"/>
                <a:ea typeface="+mj-ea"/>
                <a:cs typeface="+mj-cs"/>
              </a:rPr>
              <a:t>Action</a:t>
            </a:r>
            <a:r>
              <a:rPr lang="en-US" sz="1600" kern="1200" dirty="0">
                <a:solidFill>
                  <a:schemeClr val="tx1"/>
                </a:solidFill>
                <a:latin typeface="+mj-lt"/>
                <a:ea typeface="+mj-ea"/>
                <a:cs typeface="+mj-cs"/>
              </a:rPr>
              <a:t> column, there are three possible options… </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   - </a:t>
            </a:r>
            <a:r>
              <a:rPr lang="en-US" sz="1600" b="1" kern="1200" dirty="0">
                <a:solidFill>
                  <a:schemeClr val="tx1"/>
                </a:solidFill>
                <a:latin typeface="+mj-lt"/>
                <a:ea typeface="+mj-ea"/>
                <a:cs typeface="+mj-cs"/>
              </a:rPr>
              <a:t>Add</a:t>
            </a:r>
            <a:r>
              <a:rPr lang="en-US" sz="1600" kern="1200" dirty="0">
                <a:solidFill>
                  <a:schemeClr val="tx1"/>
                </a:solidFill>
                <a:latin typeface="+mj-lt"/>
                <a:ea typeface="+mj-ea"/>
                <a:cs typeface="+mj-cs"/>
              </a:rPr>
              <a:t>: that stock has been added to the screener results since last time</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   - </a:t>
            </a:r>
            <a:r>
              <a:rPr lang="en-US" sz="1600" b="1" kern="1200" dirty="0">
                <a:solidFill>
                  <a:schemeClr val="tx1"/>
                </a:solidFill>
                <a:latin typeface="+mj-lt"/>
                <a:ea typeface="+mj-ea"/>
                <a:cs typeface="+mj-cs"/>
              </a:rPr>
              <a:t>Hold</a:t>
            </a:r>
            <a:r>
              <a:rPr lang="en-US" sz="1600" kern="1200" dirty="0">
                <a:solidFill>
                  <a:schemeClr val="tx1"/>
                </a:solidFill>
                <a:latin typeface="+mj-lt"/>
                <a:ea typeface="+mj-ea"/>
                <a:cs typeface="+mj-cs"/>
              </a:rPr>
              <a:t>: that stock is still there, as it was for you last time</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   - </a:t>
            </a:r>
            <a:r>
              <a:rPr lang="en-US" sz="1600" b="1" kern="1200" dirty="0">
                <a:solidFill>
                  <a:schemeClr val="tx1"/>
                </a:solidFill>
                <a:latin typeface="+mj-lt"/>
                <a:ea typeface="+mj-ea"/>
                <a:cs typeface="+mj-cs"/>
              </a:rPr>
              <a:t>Remove</a:t>
            </a:r>
            <a:r>
              <a:rPr lang="en-US" sz="1600" kern="1200" dirty="0">
                <a:solidFill>
                  <a:schemeClr val="tx1"/>
                </a:solidFill>
                <a:latin typeface="+mj-lt"/>
                <a:ea typeface="+mj-ea"/>
                <a:cs typeface="+mj-cs"/>
              </a:rPr>
              <a:t>: that stock is no longer in the screener results</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The ‘</a:t>
            </a:r>
            <a:r>
              <a:rPr lang="en-US" sz="1600" b="1" kern="1200" dirty="0">
                <a:solidFill>
                  <a:srgbClr val="00B0F0"/>
                </a:solidFill>
                <a:latin typeface="+mj-lt"/>
                <a:ea typeface="+mj-ea"/>
                <a:cs typeface="+mj-cs"/>
              </a:rPr>
              <a:t>Add new screener to my archive</a:t>
            </a:r>
            <a:r>
              <a:rPr lang="en-US" sz="1600" kern="1200" dirty="0">
                <a:solidFill>
                  <a:schemeClr val="tx1"/>
                </a:solidFill>
                <a:latin typeface="+mj-lt"/>
                <a:ea typeface="+mj-ea"/>
                <a:cs typeface="+mj-cs"/>
              </a:rPr>
              <a:t>’ function is how your personalized screener gets saved to your profile. </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   - </a:t>
            </a:r>
            <a:r>
              <a:rPr lang="en-US" sz="1600" u="sng" kern="1200" dirty="0">
                <a:solidFill>
                  <a:schemeClr val="tx1"/>
                </a:solidFill>
                <a:latin typeface="+mj-lt"/>
                <a:ea typeface="+mj-ea"/>
                <a:cs typeface="+mj-cs"/>
              </a:rPr>
              <a:t>IMPORTANT</a:t>
            </a:r>
            <a:r>
              <a:rPr lang="en-US" sz="1600" kern="1200" dirty="0">
                <a:solidFill>
                  <a:schemeClr val="tx1"/>
                </a:solidFill>
                <a:latin typeface="+mj-lt"/>
                <a:ea typeface="+mj-ea"/>
                <a:cs typeface="+mj-cs"/>
              </a:rPr>
              <a:t>: This button must be clicked during each rebalance to properly archive to your profile for future comparisons. </a:t>
            </a:r>
          </a:p>
        </p:txBody>
      </p:sp>
      <p:pic>
        <p:nvPicPr>
          <p:cNvPr id="4" name="Picture 3" descr="A screenshot of a computer&#10;&#10;Description automatically generated">
            <a:extLst>
              <a:ext uri="{FF2B5EF4-FFF2-40B4-BE49-F238E27FC236}">
                <a16:creationId xmlns:a16="http://schemas.microsoft.com/office/drawing/2014/main" id="{74723A3C-EB2C-A152-4366-2DA3AFCF8C10}"/>
              </a:ext>
            </a:extLst>
          </p:cNvPr>
          <p:cNvPicPr>
            <a:picLocks noChangeAspect="1"/>
          </p:cNvPicPr>
          <p:nvPr/>
        </p:nvPicPr>
        <p:blipFill>
          <a:blip r:embed="rId2"/>
          <a:stretch>
            <a:fillRect/>
          </a:stretch>
        </p:blipFill>
        <p:spPr>
          <a:xfrm>
            <a:off x="581206" y="623275"/>
            <a:ext cx="6578600" cy="5499100"/>
          </a:xfrm>
          <a:prstGeom prst="rect">
            <a:avLst/>
          </a:prstGeom>
        </p:spPr>
      </p:pic>
      <p:sp>
        <p:nvSpPr>
          <p:cNvPr id="7" name="Left Arrow 6">
            <a:extLst>
              <a:ext uri="{FF2B5EF4-FFF2-40B4-BE49-F238E27FC236}">
                <a16:creationId xmlns:a16="http://schemas.microsoft.com/office/drawing/2014/main" id="{673CCB3C-4E72-0394-6CC9-AAE419393C7B}"/>
              </a:ext>
            </a:extLst>
          </p:cNvPr>
          <p:cNvSpPr/>
          <p:nvPr/>
        </p:nvSpPr>
        <p:spPr>
          <a:xfrm rot="4226173">
            <a:off x="6179996" y="5795394"/>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E620F408-56A8-3DBB-6FCE-0B009C07C52B}"/>
              </a:ext>
            </a:extLst>
          </p:cNvPr>
          <p:cNvSpPr/>
          <p:nvPr/>
        </p:nvSpPr>
        <p:spPr>
          <a:xfrm rot="10800000">
            <a:off x="3000742" y="623275"/>
            <a:ext cx="1141154" cy="618220"/>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60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026C06-D4A3-D774-6E5A-DBC990E555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8CACE4-FEAB-C2AA-F57E-8757B8F6F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4D95330-FAED-79D7-9D75-3A204B44A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AB113A-4DE1-FEE5-FEC0-EFFC6946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01FF2-5300-7D49-8AB4-AECA5308EDB0}"/>
              </a:ext>
            </a:extLst>
          </p:cNvPr>
          <p:cNvSpPr>
            <a:spLocks noGrp="1"/>
          </p:cNvSpPr>
          <p:nvPr>
            <p:ph type="title"/>
          </p:nvPr>
        </p:nvSpPr>
        <p:spPr>
          <a:xfrm>
            <a:off x="7680839" y="2074985"/>
            <a:ext cx="3197660" cy="3959647"/>
          </a:xfrm>
        </p:spPr>
        <p:txBody>
          <a:bodyPr vert="horz" lIns="91440" tIns="45720" rIns="91440" bIns="45720" rtlCol="0" anchor="b">
            <a:noAutofit/>
          </a:bodyPr>
          <a:lstStyle/>
          <a:p>
            <a:r>
              <a:rPr lang="en-US" sz="2400" kern="1200" dirty="0">
                <a:solidFill>
                  <a:schemeClr val="tx1"/>
                </a:solidFill>
                <a:latin typeface="+mj-lt"/>
                <a:ea typeface="+mj-ea"/>
                <a:cs typeface="+mj-cs"/>
              </a:rPr>
              <a:t>If you are worried about hitting ‘</a:t>
            </a:r>
            <a:r>
              <a:rPr lang="en-US" sz="2400" b="1" kern="1200" dirty="0">
                <a:solidFill>
                  <a:srgbClr val="00B0F0"/>
                </a:solidFill>
                <a:latin typeface="+mj-lt"/>
                <a:ea typeface="+mj-ea"/>
                <a:cs typeface="+mj-cs"/>
              </a:rPr>
              <a:t>Add new screener to my archive</a:t>
            </a:r>
            <a:r>
              <a:rPr lang="en-US" sz="2400" kern="1200" dirty="0">
                <a:solidFill>
                  <a:schemeClr val="tx1"/>
                </a:solidFill>
                <a:latin typeface="+mj-lt"/>
                <a:ea typeface="+mj-ea"/>
                <a:cs typeface="+mj-cs"/>
              </a:rPr>
              <a:t>’ twice on accident, fear not. </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If the stocks are the exact same (including price), Stock Mixology will not redundantly store the duplicate screener. </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This keeps your archived screeners profile page clean. </a:t>
            </a:r>
          </a:p>
        </p:txBody>
      </p:sp>
      <p:pic>
        <p:nvPicPr>
          <p:cNvPr id="5" name="Picture 4" descr="A screenshot of a computer&#10;&#10;Description automatically generated">
            <a:extLst>
              <a:ext uri="{FF2B5EF4-FFF2-40B4-BE49-F238E27FC236}">
                <a16:creationId xmlns:a16="http://schemas.microsoft.com/office/drawing/2014/main" id="{C5DC2FA4-639D-8DA6-A1EB-F6B90BFD32C6}"/>
              </a:ext>
            </a:extLst>
          </p:cNvPr>
          <p:cNvPicPr>
            <a:picLocks noChangeAspect="1"/>
          </p:cNvPicPr>
          <p:nvPr/>
        </p:nvPicPr>
        <p:blipFill>
          <a:blip r:embed="rId2"/>
          <a:stretch>
            <a:fillRect/>
          </a:stretch>
        </p:blipFill>
        <p:spPr>
          <a:xfrm>
            <a:off x="350985" y="623275"/>
            <a:ext cx="6883674" cy="5283200"/>
          </a:xfrm>
          <a:prstGeom prst="rect">
            <a:avLst/>
          </a:prstGeom>
        </p:spPr>
      </p:pic>
    </p:spTree>
    <p:extLst>
      <p:ext uri="{BB962C8B-B14F-4D97-AF65-F5344CB8AC3E}">
        <p14:creationId xmlns:p14="http://schemas.microsoft.com/office/powerpoint/2010/main" val="29952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DC1E-6F62-AE7D-AB28-0496BEF9ECF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417C68-8A19-AF43-1233-C02D347A3524}"/>
              </a:ext>
            </a:extLst>
          </p:cNvPr>
          <p:cNvSpPr>
            <a:spLocks noGrp="1"/>
          </p:cNvSpPr>
          <p:nvPr>
            <p:ph type="subTitle" idx="1"/>
          </p:nvPr>
        </p:nvSpPr>
        <p:spPr>
          <a:xfrm>
            <a:off x="1524000" y="4035792"/>
            <a:ext cx="9144000" cy="1655762"/>
          </a:xfrm>
        </p:spPr>
        <p:txBody>
          <a:bodyPr>
            <a:normAutofit/>
          </a:bodyPr>
          <a:lstStyle/>
          <a:p>
            <a:r>
              <a:rPr lang="en-US" sz="4000" b="1" dirty="0">
                <a:solidFill>
                  <a:srgbClr val="00B0F0"/>
                </a:solidFill>
              </a:rPr>
              <a:t>3) Accessing archived screener results</a:t>
            </a:r>
          </a:p>
        </p:txBody>
      </p:sp>
      <p:pic>
        <p:nvPicPr>
          <p:cNvPr id="5" name="Picture 4" descr="A close-up of a logo&#10;&#10;Description automatically generated">
            <a:extLst>
              <a:ext uri="{FF2B5EF4-FFF2-40B4-BE49-F238E27FC236}">
                <a16:creationId xmlns:a16="http://schemas.microsoft.com/office/drawing/2014/main" id="{BE548376-0C34-7DFB-2DA7-7A4DB9097820}"/>
              </a:ext>
            </a:extLst>
          </p:cNvPr>
          <p:cNvPicPr>
            <a:picLocks noChangeAspect="1"/>
          </p:cNvPicPr>
          <p:nvPr/>
        </p:nvPicPr>
        <p:blipFill>
          <a:blip r:embed="rId2"/>
          <a:stretch>
            <a:fillRect/>
          </a:stretch>
        </p:blipFill>
        <p:spPr>
          <a:xfrm>
            <a:off x="2071687" y="1600200"/>
            <a:ext cx="7772400" cy="1759788"/>
          </a:xfrm>
          <a:prstGeom prst="rect">
            <a:avLst/>
          </a:prstGeom>
        </p:spPr>
      </p:pic>
      <p:sp>
        <p:nvSpPr>
          <p:cNvPr id="6" name="Rectangle 5">
            <a:extLst>
              <a:ext uri="{FF2B5EF4-FFF2-40B4-BE49-F238E27FC236}">
                <a16:creationId xmlns:a16="http://schemas.microsoft.com/office/drawing/2014/main" id="{2CB88E9A-8B2B-56A5-4C99-67A179E3F6B1}"/>
              </a:ext>
            </a:extLst>
          </p:cNvPr>
          <p:cNvSpPr/>
          <p:nvPr/>
        </p:nvSpPr>
        <p:spPr>
          <a:xfrm>
            <a:off x="4161692" y="1600200"/>
            <a:ext cx="574431" cy="709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7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773</Words>
  <Application>Microsoft Office PowerPoint</Application>
  <PresentationFormat>Widescreen</PresentationFormat>
  <Paragraphs>23</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Comparison Tool Guide Overview</vt:lpstr>
      <vt:lpstr>Begin by clicking ‘Subscribe’ on any screener page.   You must have a Stock Mixology  account to subscribe to a screener. </vt:lpstr>
      <vt:lpstr>You are now subscribed as of that day’s date.   You may export a reminder to your personal calendar by clicking the available calendar icons.   The calendar reminder defaults to 90 days (if using one rebalance per quarter) in most situations. This prompts you to log back in to Stock Mixology next quarter to view the new list of stocks for that particular screener.   You will also receive a confirmation email. </vt:lpstr>
      <vt:lpstr>PowerPoint Presentation</vt:lpstr>
      <vt:lpstr>After hitting ‘Subscribe’, Stock Mixology assumes that you have taken the buying/selling actions in your own personal brokerage account to follow along with the screener.  After your quarterly (by default) rebalance period, your calendar reminder should prompt you to return to Stock Mixology.   Head back to the screener page and initiate the Comparison Tool by clicking the ‘Compare’ button.   If at any point you would like to unsubscribe from the screener, the option is available at the bottom. </vt:lpstr>
      <vt:lpstr>Upon entering the comparison view, Stock Mixology will compare our most recent screener results with the screener results from either your original subscription or last rebalance.  Under the Action column, there are three possible options…     - Add: that stock has been added to the screener results since last time    - Hold: that stock is still there, as it was for you last time    - Remove: that stock is no longer in the screener results  The ‘Add new screener to my archive’ function is how your personalized screener gets saved to your profile.     - IMPORTANT: This button must be clicked during each rebalance to properly archive to your profile for future comparisons. </vt:lpstr>
      <vt:lpstr>If you are worried about hitting ‘Add new screener to my archive’ twice on accident, fear not.   If the stocks are the exact same (including price), Stock Mixology will not redundantly store the duplicate screener.   This keeps your archived screeners profile page clean. </vt:lpstr>
      <vt:lpstr>PowerPoint Presentation</vt:lpstr>
      <vt:lpstr>Click ‘Account’ in the top-right of the page to access your profile.   Here you can see various information about your account. To view the screeners you are subscribed to, scroll down to the bottom of the page.   </vt:lpstr>
      <vt:lpstr>Under My Screeners, you will see all screeners you are subscribed to. There are five columns with information about each subscription.      - Name: screener name     - Status: subscription status      - Start: when you originally started your subscription to that screener     - Rebalance Date: when you most recently rebalanced, as determined by when you clicked ‘Add new screener to my archive’ on the comparison page.      - Action: You may re-subscribe or enter the comparison feature from here.  Also, ‘View All’ will take you to all previously archived screener results.  That is where we will head next…  (NOTE: due to demonstration purposes, our Start and Rebalance Dates are the same. Yours, by default, will differ by 90 days, then 180, 270, etc. for quarterly rebalancing) </vt:lpstr>
      <vt:lpstr>Here is an example of how all your archived screener results will store to your profile. This helps to document your trades.   In this example, the stocks appear the same due to the five-day rebalance period (10/7 then 10/12), but the updated prices were nonetheless archived.   Remember, Stock Mixology defaults to 90-day rebalance periods.   You may also return to the Comparison Tool feature from this page.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Lucas Stensberg</dc:creator>
  <cp:lastModifiedBy>Lucas Stensberg</cp:lastModifiedBy>
  <cp:revision>658</cp:revision>
  <dcterms:created xsi:type="dcterms:W3CDTF">2024-10-12T14:25:44Z</dcterms:created>
  <dcterms:modified xsi:type="dcterms:W3CDTF">2025-01-19T17:35:04Z</dcterms:modified>
</cp:coreProperties>
</file>